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charts/style2.xml" ContentType="application/vnd.ms-office.chartstyle+xml"/>
  <Override PartName="/ppt/charts/style1.xml" ContentType="application/vnd.ms-office.chart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12" r:id="rId1"/>
  </p:sldMasterIdLst>
  <p:sldIdLst>
    <p:sldId id="256" r:id="rId2"/>
    <p:sldId id="281" r:id="rId3"/>
    <p:sldId id="282" r:id="rId4"/>
    <p:sldId id="257" r:id="rId5"/>
    <p:sldId id="258" r:id="rId6"/>
    <p:sldId id="259" r:id="rId7"/>
    <p:sldId id="277" r:id="rId8"/>
    <p:sldId id="260" r:id="rId9"/>
    <p:sldId id="261" r:id="rId10"/>
    <p:sldId id="283" r:id="rId11"/>
    <p:sldId id="262" r:id="rId12"/>
    <p:sldId id="273" r:id="rId13"/>
    <p:sldId id="280" r:id="rId14"/>
    <p:sldId id="279" r:id="rId15"/>
    <p:sldId id="271" r:id="rId16"/>
    <p:sldId id="28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AEBF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8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b="0" i="0" u="none" strike="noStrike" baseline="0" dirty="0" err="1" smtClean="0">
                <a:solidFill>
                  <a:schemeClr val="tx1"/>
                </a:solidFill>
                <a:effectLst/>
              </a:rPr>
              <a:t>Сформированность</a:t>
            </a:r>
            <a:r>
              <a:rPr lang="ru-RU" sz="2800" b="0" i="0" u="none" strike="noStrike" baseline="0" dirty="0" smtClean="0">
                <a:solidFill>
                  <a:schemeClr val="tx1"/>
                </a:solidFill>
                <a:effectLst/>
              </a:rPr>
              <a:t> компетенций</a:t>
            </a:r>
          </a:p>
          <a:p>
            <a:pPr algn="ctr"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b="0" i="0" u="none" strike="noStrike" baseline="0" dirty="0" smtClean="0">
                <a:solidFill>
                  <a:schemeClr val="tx1"/>
                </a:solidFill>
                <a:effectLst/>
              </a:rPr>
              <a:t>_____________ грамотности</a:t>
            </a:r>
            <a:endParaRPr lang="ru-RU" sz="280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9415482155639641"/>
          <c:y val="1.9618929684528903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8.4339576145884734E-2"/>
          <c:y val="0.17374500062492196"/>
          <c:w val="0.90232397284824561"/>
          <c:h val="0.61478408948881413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 класс (сентябрь)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Лист1!$A$2:$A$3</c:f>
              <c:strCache>
                <c:ptCount val="2"/>
                <c:pt idx="0">
                  <c:v>Интерпретация данных и использование научных доказательств для получения выводов</c:v>
                </c:pt>
                <c:pt idx="1">
                  <c:v>Понимание особенностей естественно-научного исследования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0.11000000000000001</c:v>
                </c:pt>
                <c:pt idx="1">
                  <c:v>6.0000000000000019E-2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FCF-4F90-A236-475D154475A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3 класс (май)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Лист1!$A$2:$A$3</c:f>
              <c:strCache>
                <c:ptCount val="2"/>
                <c:pt idx="0">
                  <c:v>Интерпретация данных и использование научных доказательств для получения выводов</c:v>
                </c:pt>
                <c:pt idx="1">
                  <c:v>Понимание особенностей естественно-научного исследования</c:v>
                </c:pt>
              </c:strCache>
            </c:strRef>
          </c:cat>
          <c:val>
            <c:numRef>
              <c:f>Лист1!$C$2:$C$3</c:f>
              <c:numCache>
                <c:formatCode>0%</c:formatCode>
                <c:ptCount val="2"/>
                <c:pt idx="0">
                  <c:v>0.38000000000000012</c:v>
                </c:pt>
                <c:pt idx="1">
                  <c:v>0.24000000000000005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FCF-4F90-A236-475D154475AC}"/>
            </c:ext>
          </c:extLst>
        </c:ser>
        <c:gapWidth val="219"/>
        <c:overlap val="-27"/>
        <c:axId val="88135552"/>
        <c:axId val="88183552"/>
      </c:barChart>
      <c:catAx>
        <c:axId val="8813555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8183552"/>
        <c:crosses val="autoZero"/>
        <c:auto val="1"/>
        <c:lblAlgn val="ctr"/>
        <c:lblOffset val="100"/>
      </c:catAx>
      <c:valAx>
        <c:axId val="8818355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8135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9260878250220221E-3"/>
          <c:y val="0.94973284589426299"/>
          <c:w val="0.98659330801857914"/>
          <c:h val="5.026715410573681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b="0" i="0" u="none" strike="noStrike" baseline="0" dirty="0" err="1" smtClean="0">
                <a:solidFill>
                  <a:schemeClr val="tx1"/>
                </a:solidFill>
                <a:effectLst/>
              </a:rPr>
              <a:t>Сформированность</a:t>
            </a:r>
            <a:r>
              <a:rPr lang="ru-RU" sz="2800" b="0" i="0" u="none" strike="noStrike" baseline="0" dirty="0" smtClean="0">
                <a:solidFill>
                  <a:schemeClr val="tx1"/>
                </a:solidFill>
                <a:effectLst/>
              </a:rPr>
              <a:t> компетенций</a:t>
            </a:r>
          </a:p>
          <a:p>
            <a:pPr algn="ctr"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b="0" i="0" u="none" strike="noStrike" baseline="0" dirty="0" smtClean="0">
                <a:solidFill>
                  <a:schemeClr val="tx1"/>
                </a:solidFill>
                <a:effectLst/>
              </a:rPr>
              <a:t>естественно-научной грамотности</a:t>
            </a:r>
            <a:endParaRPr lang="ru-RU" sz="280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9415482155639641"/>
          <c:y val="1.9618929684528903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8.4339576145884707E-2"/>
          <c:y val="0.17374500062492196"/>
          <c:w val="0.90232397284824561"/>
          <c:h val="0.61478408948881413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 класс (сентябрь)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Лист1!$A$2:$A$3</c:f>
              <c:strCache>
                <c:ptCount val="2"/>
                <c:pt idx="0">
                  <c:v>Интерпретация данных и использование научных доказательств для получения выводов</c:v>
                </c:pt>
                <c:pt idx="1">
                  <c:v>Понимание особенностей естественно-научного исследования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0.11</c:v>
                </c:pt>
                <c:pt idx="1">
                  <c:v>6.0000000000000019E-2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FCF-4F90-A236-475D154475A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3 класс (май)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Лист1!$A$2:$A$3</c:f>
              <c:strCache>
                <c:ptCount val="2"/>
                <c:pt idx="0">
                  <c:v>Интерпретация данных и использование научных доказательств для получения выводов</c:v>
                </c:pt>
                <c:pt idx="1">
                  <c:v>Понимание особенностей естественно-научного исследования</c:v>
                </c:pt>
              </c:strCache>
            </c:strRef>
          </c:cat>
          <c:val>
            <c:numRef>
              <c:f>Лист1!$C$2:$C$3</c:f>
              <c:numCache>
                <c:formatCode>0%</c:formatCode>
                <c:ptCount val="2"/>
                <c:pt idx="0">
                  <c:v>0.38000000000000012</c:v>
                </c:pt>
                <c:pt idx="1">
                  <c:v>0.24000000000000005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FCF-4F90-A236-475D154475AC}"/>
            </c:ext>
          </c:extLst>
        </c:ser>
        <c:gapWidth val="219"/>
        <c:overlap val="-27"/>
        <c:axId val="88647936"/>
        <c:axId val="91862912"/>
      </c:barChart>
      <c:catAx>
        <c:axId val="8864793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1862912"/>
        <c:crosses val="autoZero"/>
        <c:auto val="1"/>
        <c:lblAlgn val="ctr"/>
        <c:lblOffset val="100"/>
      </c:catAx>
      <c:valAx>
        <c:axId val="9186291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8647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9260878250220221E-3"/>
          <c:y val="0.94973284589426299"/>
          <c:w val="0.98659330801857914"/>
          <c:h val="5.0267154105736796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586B75A-687E-405C-8A0B-8D00578BA2C3}" type="datetimeFigureOut">
              <a:rPr lang="en-US" smtClean="0"/>
              <a:pPr/>
              <a:t>3/31/2023</a:t>
            </a:fld>
            <a:endParaRPr lang="en-US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86B75A-687E-405C-8A0B-8D00578BA2C3}" type="datetimeFigureOut">
              <a:rPr lang="en-US" smtClean="0"/>
              <a:pPr/>
              <a:t>3/31/2023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86B75A-687E-405C-8A0B-8D00578BA2C3}" type="datetimeFigureOut">
              <a:rPr lang="en-US" smtClean="0"/>
              <a:pPr/>
              <a:t>3/31/2023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86B75A-687E-405C-8A0B-8D00578BA2C3}" type="datetimeFigureOut">
              <a:rPr lang="en-US" smtClean="0"/>
              <a:pPr/>
              <a:t>3/31/2023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86B75A-687E-405C-8A0B-8D00578BA2C3}" type="datetimeFigureOut">
              <a:rPr lang="en-US" smtClean="0"/>
              <a:pPr/>
              <a:t>3/31/2023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Нашивка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86B75A-687E-405C-8A0B-8D00578BA2C3}" type="datetimeFigureOut">
              <a:rPr lang="en-US" smtClean="0"/>
              <a:pPr/>
              <a:t>3/31/2023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86B75A-687E-405C-8A0B-8D00578BA2C3}" type="datetimeFigureOut">
              <a:rPr lang="en-US" smtClean="0"/>
              <a:pPr/>
              <a:t>3/31/2023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86B75A-687E-405C-8A0B-8D00578BA2C3}" type="datetimeFigureOut">
              <a:rPr lang="en-US" smtClean="0"/>
              <a:pPr/>
              <a:t>3/31/2023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86B75A-687E-405C-8A0B-8D00578BA2C3}" type="datetimeFigureOut">
              <a:rPr lang="en-US" smtClean="0"/>
              <a:pPr/>
              <a:t>3/31/2023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>
            <a:extLst/>
          </a:lstStyle>
          <a:p>
            <a:fld id="{5586B75A-687E-405C-8A0B-8D00578BA2C3}" type="datetimeFigureOut">
              <a:rPr lang="en-US" smtClean="0"/>
              <a:pPr/>
              <a:t>3/31/2023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586B75A-687E-405C-8A0B-8D00578BA2C3}" type="datetimeFigureOut">
              <a:rPr lang="en-US" smtClean="0"/>
              <a:pPr/>
              <a:t>3/31/2023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12315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12315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586B75A-687E-405C-8A0B-8D00578BA2C3}" type="datetimeFigureOut">
              <a:rPr lang="en-US" smtClean="0"/>
              <a:pPr/>
              <a:t>3/31/2023</a:t>
            </a:fld>
            <a:endParaRPr lang="en-US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5;&#1086;&#1083;&#1100;&#1079;&#1086;&#1074;&#1072;&#1090;&#1077;&#1083;&#1100;\Desktop\nachalo-chto-gde-kogda-fanfary.mp3" TargetMode="Externa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708245"/>
            <a:ext cx="12192000" cy="11240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50510" y="917488"/>
            <a:ext cx="8595360" cy="32552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7300" dirty="0" smtClean="0">
                <a:latin typeface="Times New Roman" pitchFamily="18" charset="0"/>
                <a:cs typeface="Times New Roman" pitchFamily="18" charset="0"/>
              </a:rPr>
              <a:t>Мастер-класс</a:t>
            </a:r>
            <a:br>
              <a:rPr lang="ru-RU" sz="7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7300" dirty="0" smtClean="0">
                <a:latin typeface="Times New Roman" pitchFamily="18" charset="0"/>
                <a:cs typeface="Times New Roman" pitchFamily="18" charset="0"/>
              </a:rPr>
              <a:t>«Мышление через границы»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54731" y="4295880"/>
            <a:ext cx="7315200" cy="9144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Подготовила: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учитель начальных классов Т.Ю. Снигирева</a:t>
            </a: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-1" y="163663"/>
            <a:ext cx="12030891" cy="914400"/>
          </a:xfrm>
          <a:prstGeom prst="rect">
            <a:avLst/>
          </a:prstGeom>
        </p:spPr>
        <p:txBody>
          <a:bodyPr vert="horz" lIns="45720" rIns="45720">
            <a:normAutofit/>
          </a:bodyPr>
          <a:lstStyle/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Муниципальное бюджетное общеобразовательное учреждение 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«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Сухановская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средняя общеобразовательная школа»</a:t>
            </a:r>
          </a:p>
        </p:txBody>
      </p:sp>
      <p:pic>
        <p:nvPicPr>
          <p:cNvPr id="10" name="Рисунок 9" descr="https://avatars.mds.yandex.net/get-zen_doc/1246934/pub_5ce704bf740ccd00b332500e_5ce976b444f2e000b49f5862/scale_1200"/>
          <p:cNvPicPr/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561703" y="1390545"/>
            <a:ext cx="4266357" cy="31380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Подзаголовок 2"/>
          <p:cNvSpPr txBox="1">
            <a:spLocks/>
          </p:cNvSpPr>
          <p:nvPr/>
        </p:nvSpPr>
        <p:spPr>
          <a:xfrm>
            <a:off x="3174273" y="6505303"/>
            <a:ext cx="5695406" cy="352697"/>
          </a:xfrm>
          <a:prstGeom prst="rect">
            <a:avLst/>
          </a:prstGeom>
        </p:spPr>
        <p:txBody>
          <a:bodyPr vert="horz" lIns="45720" rIns="45720">
            <a:normAutofit lnSpcReduction="10000"/>
          </a:bodyPr>
          <a:lstStyle/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Сухановка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2023г</a:t>
            </a:r>
          </a:p>
        </p:txBody>
      </p:sp>
    </p:spTree>
    <p:extLst>
      <p:ext uri="{BB962C8B-B14F-4D97-AF65-F5344CB8AC3E}">
        <p14:creationId xmlns="" xmlns:p14="http://schemas.microsoft.com/office/powerpoint/2010/main" val="378259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Пользователь\Desktop\Без названия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85197" cy="6858000"/>
          </a:xfrm>
          <a:prstGeom prst="rect">
            <a:avLst/>
          </a:prstGeom>
          <a:noFill/>
        </p:spPr>
      </p:pic>
      <p:pic>
        <p:nvPicPr>
          <p:cNvPr id="5" name="nachalo-chto-gde-kogda-fanfary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5760720" y="2767966"/>
            <a:ext cx="484685" cy="4846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5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15389"/>
            <a:ext cx="3773978" cy="61763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9956" y="864108"/>
            <a:ext cx="10494512" cy="51206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Функциональная грамотность</a:t>
            </a:r>
            <a:r>
              <a:rPr lang="ru-RU" sz="4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–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 это способность человека использовать приобретаемые в течение жизни знания для решения широкого диапазона жизненных задач в различных сферах человеческой деятельности, общения и социальных отношений.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89273" y="2468881"/>
            <a:ext cx="3495195" cy="2493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75855" y="2953791"/>
            <a:ext cx="10408613" cy="2493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84168" y="3182598"/>
            <a:ext cx="10408613" cy="2493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055921" y="4757651"/>
            <a:ext cx="207818" cy="1455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732905" y="3966973"/>
            <a:ext cx="10408613" cy="2493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754380" y="4169595"/>
            <a:ext cx="10408613" cy="2493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31259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22" grpId="0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3648075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015670501"/>
              </p:ext>
            </p:extLst>
          </p:nvPr>
        </p:nvGraphicFramePr>
        <p:xfrm>
          <a:off x="3648075" y="0"/>
          <a:ext cx="8570496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" y="266700"/>
            <a:ext cx="3562350" cy="6591299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1. Интерпретация </a:t>
            </a:r>
            <a:r>
              <a:rPr lang="ru-RU" sz="2000" b="1" dirty="0"/>
              <a:t>данных и использование научных доказательств для получения выводов: </a:t>
            </a:r>
            <a:r>
              <a:rPr lang="ru-RU" sz="2000" dirty="0" smtClean="0"/>
              <a:t>анализировать</a:t>
            </a:r>
            <a:r>
              <a:rPr lang="ru-RU" sz="2000" dirty="0"/>
              <a:t>, интерпретировать данные и делать соответствующие </a:t>
            </a:r>
            <a:r>
              <a:rPr lang="ru-RU" sz="2000" dirty="0" smtClean="0"/>
              <a:t>выводы;</a:t>
            </a:r>
            <a:br>
              <a:rPr lang="ru-RU" sz="2000" dirty="0" smtClean="0"/>
            </a:br>
            <a:r>
              <a:rPr lang="ru-RU" sz="2000" dirty="0" smtClean="0"/>
              <a:t>преобразовывать </a:t>
            </a:r>
            <a:r>
              <a:rPr lang="ru-RU" sz="2000" dirty="0"/>
              <a:t>одну форму представления данных в </a:t>
            </a:r>
            <a:r>
              <a:rPr lang="ru-RU" sz="2000" dirty="0" smtClean="0"/>
              <a:t>другую.</a:t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 smtClean="0"/>
              <a:t>2. Понимание </a:t>
            </a:r>
            <a:r>
              <a:rPr lang="ru-RU" sz="2000" b="1" dirty="0"/>
              <a:t>особенностей </a:t>
            </a:r>
            <a:r>
              <a:rPr lang="ru-RU" sz="2000" b="1" dirty="0" smtClean="0"/>
              <a:t>естественно-научного исследования: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распознавать </a:t>
            </a:r>
            <a:r>
              <a:rPr lang="ru-RU" sz="2000" dirty="0"/>
              <a:t>и формулировать цель данного </a:t>
            </a:r>
            <a:r>
              <a:rPr lang="ru-RU" sz="2000" dirty="0" smtClean="0"/>
              <a:t>исследования;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предлагать </a:t>
            </a:r>
            <a:r>
              <a:rPr lang="ru-RU" sz="2000" dirty="0"/>
              <a:t>или оценивать способ научного исследования данного вопроса</a:t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197285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3648075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17816562"/>
              </p:ext>
            </p:extLst>
          </p:nvPr>
        </p:nvGraphicFramePr>
        <p:xfrm>
          <a:off x="3648075" y="0"/>
          <a:ext cx="8570496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" y="266700"/>
            <a:ext cx="3562350" cy="6591299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1. Интерпретация </a:t>
            </a:r>
            <a:r>
              <a:rPr lang="ru-RU" sz="2000" b="1" dirty="0"/>
              <a:t>данных и использование научных доказательств для получения выводов: </a:t>
            </a:r>
            <a:r>
              <a:rPr lang="ru-RU" sz="2000" dirty="0" smtClean="0"/>
              <a:t>анализировать</a:t>
            </a:r>
            <a:r>
              <a:rPr lang="ru-RU" sz="2000" dirty="0"/>
              <a:t>, интерпретировать данные и делать соответствующие </a:t>
            </a:r>
            <a:r>
              <a:rPr lang="ru-RU" sz="2000" dirty="0" smtClean="0"/>
              <a:t>выводы;</a:t>
            </a:r>
            <a:br>
              <a:rPr lang="ru-RU" sz="2000" dirty="0" smtClean="0"/>
            </a:br>
            <a:r>
              <a:rPr lang="ru-RU" sz="2000" dirty="0" smtClean="0"/>
              <a:t>преобразовывать </a:t>
            </a:r>
            <a:r>
              <a:rPr lang="ru-RU" sz="2000" dirty="0"/>
              <a:t>одну форму представления данных в </a:t>
            </a:r>
            <a:r>
              <a:rPr lang="ru-RU" sz="2000" dirty="0" smtClean="0"/>
              <a:t>другую.</a:t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 smtClean="0"/>
              <a:t>2. Понимание </a:t>
            </a:r>
            <a:r>
              <a:rPr lang="ru-RU" sz="2000" b="1" dirty="0"/>
              <a:t>особенностей </a:t>
            </a:r>
            <a:r>
              <a:rPr lang="ru-RU" sz="2000" b="1" dirty="0" smtClean="0"/>
              <a:t>естественно-научного исследования: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распознавать </a:t>
            </a:r>
            <a:r>
              <a:rPr lang="ru-RU" sz="2000" dirty="0"/>
              <a:t>и формулировать цель данного </a:t>
            </a:r>
            <a:r>
              <a:rPr lang="ru-RU" sz="2000" dirty="0" smtClean="0"/>
              <a:t>исследования;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предлагать </a:t>
            </a:r>
            <a:r>
              <a:rPr lang="ru-RU" sz="2000" dirty="0"/>
              <a:t>или оценивать способ научного исследования данного вопроса</a:t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258318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14350"/>
            <a:ext cx="3667125" cy="6029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836" y="570712"/>
            <a:ext cx="10191749" cy="285371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Век живи – век учись тому, как следует жить.</a:t>
            </a:r>
          </a:p>
          <a:p>
            <a:pPr marL="0" indent="0" algn="r"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Л. А. Сенека</a:t>
            </a:r>
          </a:p>
          <a:p>
            <a:pPr marL="0" indent="0">
              <a:buNone/>
            </a:pPr>
            <a:r>
              <a:rPr lang="ru-RU" sz="4000" dirty="0" smtClean="0"/>
              <a:t>	</a:t>
            </a:r>
          </a:p>
          <a:p>
            <a:pPr marL="0" indent="0">
              <a:buNone/>
            </a:pPr>
            <a:r>
              <a:rPr lang="ru-RU" sz="4000" dirty="0"/>
              <a:t>	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74815" y="2042036"/>
            <a:ext cx="10191749" cy="19725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2" pitchFamily="18" charset="2"/>
              <a:buNone/>
            </a:pPr>
            <a:r>
              <a:rPr lang="ru-RU" sz="4000" dirty="0" smtClean="0"/>
              <a:t>		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Век живи, век учись.</a:t>
            </a:r>
          </a:p>
          <a:p>
            <a:pPr marL="0" indent="0">
              <a:buFont typeface="Wingdings 2" pitchFamily="18" charset="2"/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Font typeface="Wingdings 2" pitchFamily="18" charset="2"/>
              <a:buNone/>
            </a:pPr>
            <a:r>
              <a:rPr lang="ru-RU" sz="3600" dirty="0" smtClean="0"/>
              <a:t>	</a:t>
            </a:r>
            <a:endParaRPr lang="ru-RU" sz="4000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74814" y="2962521"/>
            <a:ext cx="10191749" cy="11329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2" pitchFamily="18" charset="2"/>
              <a:buNone/>
            </a:pPr>
            <a:r>
              <a:rPr lang="ru-RU" sz="4000" dirty="0" smtClean="0"/>
              <a:t>	</a:t>
            </a:r>
            <a:r>
              <a:rPr lang="ru-RU" sz="3600" dirty="0" smtClean="0"/>
              <a:t>	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Обучение длинною в жизнь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2659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42925"/>
            <a:ext cx="3590925" cy="5819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6450" y="629521"/>
            <a:ext cx="9048749" cy="574624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Всегда ставь перед собой задачу добраться 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до луны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Даже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если ты промахнешься, то окажешься 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среди 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звезд</a:t>
            </a:r>
          </a:p>
          <a:p>
            <a:pPr marL="0" indent="0">
              <a:buNone/>
            </a:pPr>
            <a:endParaRPr lang="ru-RU" sz="40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Дэн </a:t>
            </a:r>
            <a:r>
              <a:rPr lang="ru-RU" sz="4000" i="1" dirty="0" err="1" smtClean="0">
                <a:latin typeface="Times New Roman" pitchFamily="18" charset="0"/>
                <a:cs typeface="Times New Roman" pitchFamily="18" charset="0"/>
              </a:rPr>
              <a:t>Мильштейн</a:t>
            </a:r>
            <a:endParaRPr lang="ru-RU" sz="4000" i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9524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612674" y="274321"/>
            <a:ext cx="5830389" cy="5928914"/>
          </a:xfrm>
        </p:spPr>
        <p:txBody>
          <a:bodyPr>
            <a:normAutofit lnSpcReduction="10000"/>
          </a:bodyPr>
          <a:lstStyle/>
          <a:p>
            <a:pPr algn="r">
              <a:buNone/>
            </a:pPr>
            <a:r>
              <a:rPr lang="ru-RU" sz="3600" i="1" dirty="0" smtClean="0"/>
              <a:t>«Мои ученики будут узнавать новое не от меня;</a:t>
            </a:r>
            <a:endParaRPr lang="ru-RU" sz="3600" dirty="0" smtClean="0"/>
          </a:p>
          <a:p>
            <a:pPr algn="r">
              <a:buNone/>
            </a:pPr>
            <a:r>
              <a:rPr lang="ru-RU" sz="3600" i="1" dirty="0" smtClean="0"/>
              <a:t>Они будут открывать это новое сами.</a:t>
            </a:r>
            <a:endParaRPr lang="ru-RU" sz="3600" dirty="0" smtClean="0"/>
          </a:p>
          <a:p>
            <a:pPr algn="r">
              <a:buNone/>
            </a:pPr>
            <a:r>
              <a:rPr lang="ru-RU" sz="3600" i="1" dirty="0" smtClean="0"/>
              <a:t>Моя задача - помочь им раскрыться и развить собственные идеи»</a:t>
            </a:r>
            <a:endParaRPr lang="ru-RU" sz="3600" dirty="0" smtClean="0"/>
          </a:p>
          <a:p>
            <a:pPr algn="r">
              <a:buNone/>
            </a:pPr>
            <a:r>
              <a:rPr lang="ru-RU" sz="3600" i="1" dirty="0" smtClean="0"/>
              <a:t>Иоганн Генрих Песталоцци</a:t>
            </a:r>
            <a:endParaRPr lang="ru-RU" sz="3600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Пользователь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0800" y="272475"/>
            <a:ext cx="3911600" cy="58036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ЧАЙНАЯ ЦЕРЕМОНИЯ</a:t>
            </a:r>
            <a:endParaRPr lang="ru-RU" dirty="0"/>
          </a:p>
        </p:txBody>
      </p:sp>
      <p:pic>
        <p:nvPicPr>
          <p:cNvPr id="1026" name="Picture 2" descr="C:\Users\Пользователь\Desktop\Без названия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2049" y="1171047"/>
            <a:ext cx="6999818" cy="491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rainstorming </a:t>
            </a:r>
            <a:r>
              <a:rPr lang="ru-RU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переводе с английского означает «Мозговой штурм»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 небольшая группа людей, которая состоит из пяти-шести человек, настроенных на долгосрочные отношения для взаимной эмоциональной и профессиональной, дружеской поддержки.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 площадка для обмена идеями и информацией и обсуждения важных тем и повседневных проблем.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Брейн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торм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-группа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(англ.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brainstorming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579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98764"/>
            <a:ext cx="3599411" cy="5993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0080" y="864108"/>
            <a:ext cx="10544388" cy="512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Физкультура – урок движения. А мы его превратили в урок смотрения: два-три ученика выполняют упражнения, а остальные сидят или стоят и наблюдают.</a:t>
            </a:r>
          </a:p>
          <a:p>
            <a:pPr marL="0" indent="0" algn="r">
              <a:buNone/>
            </a:pP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Михаил Петрович Щетинин, </a:t>
            </a:r>
          </a:p>
          <a:p>
            <a:pPr marL="0" indent="0" algn="r">
              <a:buNone/>
            </a:pP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советский и российский педагог, академик </a:t>
            </a:r>
          </a:p>
          <a:p>
            <a:pPr marL="0" indent="0" algn="r">
              <a:buNone/>
            </a:pP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Российской академии образования 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479" y="1123836"/>
            <a:ext cx="2947482" cy="460118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7803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606829"/>
            <a:ext cx="3582785" cy="58438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5959" y="916359"/>
            <a:ext cx="10444635" cy="5120640"/>
          </a:xfrm>
        </p:spPr>
        <p:txBody>
          <a:bodyPr/>
          <a:lstStyle/>
          <a:p>
            <a:pPr marL="0" indent="0" algn="just"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Урок – это зеркало общей и педагогической культуры учителя, мерило его интеллектуального богатства, показатель его кругозора, эрудиции.</a:t>
            </a:r>
          </a:p>
          <a:p>
            <a:pPr marL="0" indent="0" algn="r">
              <a:buNone/>
            </a:pP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Василий Александрович Сухомлинский, </a:t>
            </a:r>
          </a:p>
          <a:p>
            <a:pPr marL="0" indent="0" algn="r">
              <a:buNone/>
            </a:pP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известный педагог-новатор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8344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606829"/>
            <a:ext cx="3582785" cy="58438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9833" y="864108"/>
            <a:ext cx="10444635" cy="512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Ребенок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будет тянуться к урокам, если он найдет в них условия для более интересного и стремительного движения своей жизни. </a:t>
            </a:r>
          </a:p>
          <a:p>
            <a:pPr marL="0" indent="0" algn="r">
              <a:buNone/>
            </a:pP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Шалва Александрович </a:t>
            </a:r>
            <a:r>
              <a:rPr lang="ru-RU" sz="3600" i="1" dirty="0" err="1" smtClean="0">
                <a:latin typeface="Times New Roman" pitchFamily="18" charset="0"/>
                <a:cs typeface="Times New Roman" pitchFamily="18" charset="0"/>
              </a:rPr>
              <a:t>Амоношвили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советский, грузинский и российский </a:t>
            </a:r>
            <a:endParaRPr lang="ru-RU" sz="32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педагог 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и психолог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0520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606829"/>
            <a:ext cx="3582785" cy="58438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9833" y="864108"/>
            <a:ext cx="10444635" cy="51206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Урок, оснащающий ребенка знаниями, не приближает его к счастью жизни. Урок, возвышающий ребенка до осмысления истины, способствует движению к счастью. Знания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ценностны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лишь как средство постижения тайн жизни и средство приобрести свободу выбора в строительстве собственной судьбы. </a:t>
            </a:r>
          </a:p>
          <a:p>
            <a:pPr marL="0" indent="0" algn="r">
              <a:buNone/>
            </a:pP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Надежда Егоровна </a:t>
            </a:r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Щуркова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0" indent="0" algn="r"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профессор, доктор педагогических наук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1667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 smtClean="0"/>
              <a:t>	В </a:t>
            </a:r>
            <a:r>
              <a:rPr lang="ru-RU" dirty="0"/>
              <a:t>целях обеспечения реализации программы начального общего образования в Организации для участников образовательных отношений должны создаваться условия, обеспечивающие возможность:</a:t>
            </a:r>
          </a:p>
          <a:p>
            <a:pPr marL="0" indent="0" algn="ctr">
              <a:buNone/>
            </a:pPr>
            <a:r>
              <a:rPr lang="ru-RU" dirty="0" smtClean="0"/>
              <a:t>&lt;…&gt;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формирования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функциональной грамотности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обучающихся (способности решать учебные задачи и жизненные проблемные ситуации на основе сформированных предметных,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универсальных способов деятельности), включающей овладение ключевыми компетенциями, составляющими основу готовности к успешному взаимодействию с изменяющимся миром и дальнейшему успешному образованию;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alt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ФГОС НОО п. 34.2 </a:t>
            </a:r>
            <a:endParaRPr lang="ru-RU" alt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869269" y="2933699"/>
            <a:ext cx="7315200" cy="276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105273" y="3219830"/>
            <a:ext cx="7079193" cy="276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105274" y="3505771"/>
            <a:ext cx="7079193" cy="276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105273" y="3791712"/>
            <a:ext cx="7079193" cy="276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105273" y="4078127"/>
            <a:ext cx="7079193" cy="276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105273" y="4363877"/>
            <a:ext cx="7079193" cy="276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05273" y="4649627"/>
            <a:ext cx="7079193" cy="276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105273" y="4935377"/>
            <a:ext cx="7079193" cy="276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339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1217</TotalTime>
  <Words>339</Words>
  <Application>Microsoft Office PowerPoint</Application>
  <PresentationFormat>Произвольный</PresentationFormat>
  <Paragraphs>54</Paragraphs>
  <Slides>16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Открытая</vt:lpstr>
      <vt:lpstr>   Мастер-класс «Мышление через границы»</vt:lpstr>
      <vt:lpstr>Слайд 2</vt:lpstr>
      <vt:lpstr>ЧАЙНАЯ ЦЕРЕМОНИЯ</vt:lpstr>
      <vt:lpstr>Брейнcторм-группа (англ. brainstorming)</vt:lpstr>
      <vt:lpstr>Слайд 5</vt:lpstr>
      <vt:lpstr>Слайд 6</vt:lpstr>
      <vt:lpstr>Слайд 7</vt:lpstr>
      <vt:lpstr>Слайд 8</vt:lpstr>
      <vt:lpstr>ФГОС НОО п. 34.2 </vt:lpstr>
      <vt:lpstr>Слайд 10</vt:lpstr>
      <vt:lpstr>Слайд 11</vt:lpstr>
      <vt:lpstr>1. Интерпретация данных и использование научных доказательств для получения выводов: анализировать, интерпретировать данные и делать соответствующие выводы; преобразовывать одну форму представления данных в другую.  2. Понимание особенностей естественно-научного исследования: распознавать и формулировать цель данного исследования; предлагать или оценивать способ научного исследования данного вопроса </vt:lpstr>
      <vt:lpstr>1. Интерпретация данных и использование научных доказательств для получения выводов: анализировать, интерпретировать данные и делать соответствующие выводы; преобразовывать одну форму представления данных в другую.  2. Понимание особенностей естественно-научного исследования: распознавать и формулировать цель данного исследования; предлагать или оценивать способ научного исследования данного вопроса </vt:lpstr>
      <vt:lpstr>Слайд 14</vt:lpstr>
      <vt:lpstr>Слайд 15</vt:lpstr>
      <vt:lpstr>Слайд 16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«Мышление через границы»</dc:title>
  <dc:creator>RePack by Diakov</dc:creator>
  <cp:lastModifiedBy>Пользователь</cp:lastModifiedBy>
  <cp:revision>40</cp:revision>
  <dcterms:created xsi:type="dcterms:W3CDTF">2022-10-24T14:44:30Z</dcterms:created>
  <dcterms:modified xsi:type="dcterms:W3CDTF">2023-03-31T18:13:17Z</dcterms:modified>
</cp:coreProperties>
</file>